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24"/>
  </p:notesMasterIdLst>
  <p:sldIdLst>
    <p:sldId id="256" r:id="rId2"/>
    <p:sldId id="257" r:id="rId3"/>
    <p:sldId id="258" r:id="rId4"/>
    <p:sldId id="280" r:id="rId5"/>
    <p:sldId id="260" r:id="rId6"/>
    <p:sldId id="259" r:id="rId7"/>
    <p:sldId id="279" r:id="rId8"/>
    <p:sldId id="285" r:id="rId9"/>
    <p:sldId id="264" r:id="rId10"/>
    <p:sldId id="262" r:id="rId11"/>
    <p:sldId id="263" r:id="rId12"/>
    <p:sldId id="267" r:id="rId13"/>
    <p:sldId id="286" r:id="rId14"/>
    <p:sldId id="273" r:id="rId15"/>
    <p:sldId id="274" r:id="rId16"/>
    <p:sldId id="275" r:id="rId17"/>
    <p:sldId id="281" r:id="rId18"/>
    <p:sldId id="282" r:id="rId19"/>
    <p:sldId id="283" r:id="rId20"/>
    <p:sldId id="284" r:id="rId21"/>
    <p:sldId id="276" r:id="rId22"/>
    <p:sldId id="277"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49487-BBEA-4662-AE1C-8E9C85D3C403}" type="datetimeFigureOut">
              <a:rPr lang="ru-RU" smtClean="0"/>
              <a:t>12.10.2017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9BEBD5-7D02-42BF-9F54-7B4266CAE203}" type="slidenum">
              <a:rPr lang="ru-RU" smtClean="0"/>
              <a:t>‹#›</a:t>
            </a:fld>
            <a:endParaRPr lang="ru-RU"/>
          </a:p>
        </p:txBody>
      </p:sp>
    </p:spTree>
    <p:extLst>
      <p:ext uri="{BB962C8B-B14F-4D97-AF65-F5344CB8AC3E}">
        <p14:creationId xmlns:p14="http://schemas.microsoft.com/office/powerpoint/2010/main" val="2224989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49BEBD5-7D02-42BF-9F54-7B4266CAE203}" type="slidenum">
              <a:rPr lang="ru-RU" smtClean="0"/>
              <a:t>21</a:t>
            </a:fld>
            <a:endParaRPr lang="ru-RU"/>
          </a:p>
        </p:txBody>
      </p:sp>
    </p:spTree>
    <p:extLst>
      <p:ext uri="{BB962C8B-B14F-4D97-AF65-F5344CB8AC3E}">
        <p14:creationId xmlns:p14="http://schemas.microsoft.com/office/powerpoint/2010/main" val="384454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ru-RU" smtClean="0"/>
              <a:t>Образец заголовка</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4C71EC6-210F-42DE-9C53-41977AD35B3D}" type="datetimeFigureOut">
              <a:rPr lang="ru-RU" smtClean="0"/>
              <a:t>12.10.2017</a:t>
            </a:fld>
            <a:endParaRPr lang="ru-RU"/>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ru-RU"/>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19B0651-EE4F-4900-A07F-96A6BFA9D0F0}" type="slidenum">
              <a:rPr lang="ru-RU" smtClean="0"/>
              <a:t>‹#›</a:t>
            </a:fld>
            <a:endParaRPr lang="ru-RU"/>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12.10.2017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ru-RU" smtClean="0"/>
              <a:t>Образец заголовка</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12.10.2017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12.10.2017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12.10.2017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12.10.2017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1042416" y="2313432"/>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12.10.2017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12.10.2017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12.10.2017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12.10.2017</a:t>
            </a:fld>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ru-RU" smtClean="0"/>
              <a:t>Образец заголовка</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ru-RU" smtClean="0"/>
              <a:t>Образец заголовка</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12.10.2017</a:t>
            </a:fld>
            <a:endParaRPr lang="ru-RU"/>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4C71EC6-210F-42DE-9C53-41977AD35B3D}" type="datetimeFigureOut">
              <a:rPr lang="ru-RU" smtClean="0"/>
              <a:t>12.10.2017</a:t>
            </a:fld>
            <a:endParaRPr lang="ru-RU"/>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5736" y="836712"/>
            <a:ext cx="6480720" cy="1459278"/>
          </a:xfrm>
        </p:spPr>
        <p:txBody>
          <a:bodyPr>
            <a:noAutofit/>
          </a:bodyPr>
          <a:lstStyle/>
          <a:p>
            <a:pPr algn="ctr"/>
            <a:r>
              <a:rPr lang="ru-RU" sz="2000" b="1" dirty="0" smtClean="0">
                <a:solidFill>
                  <a:srgbClr val="0070C0"/>
                </a:solidFill>
              </a:rPr>
              <a:t>Презентация исследовательской работы   «Сравнительный анализ почв  и их роль в повышении урожайности сельскохозяйственных культур»</a:t>
            </a:r>
            <a:endParaRPr lang="ru-RU" sz="2000" b="1" dirty="0">
              <a:solidFill>
                <a:srgbClr val="0070C0"/>
              </a:solidFill>
            </a:endParaRPr>
          </a:p>
        </p:txBody>
      </p:sp>
      <p:pic>
        <p:nvPicPr>
          <p:cNvPr id="1027" name="Picture 3" descr="C:\ВСЕ ФОТО\фото школы и розы\20170310_140802.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4088"/>
          <a:stretch/>
        </p:blipFill>
        <p:spPr bwMode="auto">
          <a:xfrm>
            <a:off x="1691680" y="2708920"/>
            <a:ext cx="6501737" cy="37243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703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720" y="692696"/>
            <a:ext cx="6408712" cy="1603294"/>
          </a:xfrm>
        </p:spPr>
        <p:txBody>
          <a:bodyPr>
            <a:normAutofit fontScale="90000"/>
          </a:bodyPr>
          <a:lstStyle/>
          <a:p>
            <a:pPr algn="ctr"/>
            <a:r>
              <a:rPr lang="ru-RU" b="1" dirty="0" smtClean="0">
                <a:solidFill>
                  <a:srgbClr val="C00000"/>
                </a:solidFill>
              </a:rPr>
              <a:t>К морфологическим признакам почвы относятся</a:t>
            </a:r>
            <a:endParaRPr lang="ru-RU" b="1" dirty="0">
              <a:solidFill>
                <a:srgbClr val="C00000"/>
              </a:solidFill>
            </a:endParaRPr>
          </a:p>
        </p:txBody>
      </p:sp>
      <p:sp>
        <p:nvSpPr>
          <p:cNvPr id="3" name="Объект 2"/>
          <p:cNvSpPr>
            <a:spLocks noGrp="1"/>
          </p:cNvSpPr>
          <p:nvPr>
            <p:ph idx="1"/>
          </p:nvPr>
        </p:nvSpPr>
        <p:spPr>
          <a:xfrm>
            <a:off x="755576" y="2420888"/>
            <a:ext cx="7704856" cy="3744416"/>
          </a:xfrm>
        </p:spPr>
        <p:txBody>
          <a:bodyPr/>
          <a:lstStyle/>
          <a:p>
            <a:pPr marL="68580" indent="0">
              <a:buNone/>
            </a:pPr>
            <a:r>
              <a:rPr lang="ru-RU" sz="3600" b="1" i="1" dirty="0" smtClean="0">
                <a:solidFill>
                  <a:srgbClr val="FFC000"/>
                </a:solidFill>
              </a:rPr>
              <a:t>Структура</a:t>
            </a:r>
          </a:p>
          <a:p>
            <a:pPr marL="68580" indent="0">
              <a:buNone/>
            </a:pPr>
            <a:r>
              <a:rPr lang="ru-RU" sz="3600" b="1" i="1" dirty="0"/>
              <a:t> </a:t>
            </a:r>
            <a:r>
              <a:rPr lang="ru-RU" sz="3600" b="1" i="1" dirty="0" smtClean="0"/>
              <a:t>           </a:t>
            </a:r>
            <a:r>
              <a:rPr lang="ru-RU" sz="3600" b="1" i="1" dirty="0" err="1">
                <a:solidFill>
                  <a:srgbClr val="0070C0"/>
                </a:solidFill>
              </a:rPr>
              <a:t>В</a:t>
            </a:r>
            <a:r>
              <a:rPr lang="ru-RU" sz="3600" b="1" i="1" dirty="0" err="1" smtClean="0">
                <a:solidFill>
                  <a:srgbClr val="0070C0"/>
                </a:solidFill>
              </a:rPr>
              <a:t>одопрочность</a:t>
            </a:r>
            <a:endParaRPr lang="ru-RU" sz="3600" b="1" i="1" dirty="0" smtClean="0">
              <a:solidFill>
                <a:srgbClr val="0070C0"/>
              </a:solidFill>
            </a:endParaRPr>
          </a:p>
          <a:p>
            <a:pPr marL="68580" indent="0">
              <a:buNone/>
            </a:pPr>
            <a:r>
              <a:rPr lang="ru-RU" sz="3600" b="1" i="1" dirty="0"/>
              <a:t> </a:t>
            </a:r>
            <a:r>
              <a:rPr lang="ru-RU" sz="3600" b="1" i="1" dirty="0" smtClean="0"/>
              <a:t>                              </a:t>
            </a:r>
            <a:r>
              <a:rPr lang="ru-RU" sz="3600" b="1" i="1" dirty="0" smtClean="0">
                <a:solidFill>
                  <a:srgbClr val="C00000"/>
                </a:solidFill>
              </a:rPr>
              <a:t>Окрас</a:t>
            </a:r>
          </a:p>
          <a:p>
            <a:pPr marL="68580" indent="0">
              <a:buNone/>
            </a:pPr>
            <a:r>
              <a:rPr lang="ru-RU" sz="3600" b="1" i="1" dirty="0">
                <a:solidFill>
                  <a:srgbClr val="7030A0"/>
                </a:solidFill>
              </a:rPr>
              <a:t> </a:t>
            </a:r>
            <a:r>
              <a:rPr lang="ru-RU" sz="3600" b="1" i="1" dirty="0" smtClean="0">
                <a:solidFill>
                  <a:srgbClr val="7030A0"/>
                </a:solidFill>
              </a:rPr>
              <a:t>                                     Плотность</a:t>
            </a:r>
            <a:r>
              <a:rPr lang="ru-RU" i="1" dirty="0" smtClean="0">
                <a:solidFill>
                  <a:srgbClr val="7030A0"/>
                </a:solidFill>
              </a:rPr>
              <a:t> </a:t>
            </a:r>
            <a:endParaRPr lang="ru-RU" i="1" dirty="0">
              <a:solidFill>
                <a:srgbClr val="7030A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933056"/>
            <a:ext cx="3384378" cy="225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515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692696"/>
            <a:ext cx="5728482" cy="1152128"/>
          </a:xfrm>
        </p:spPr>
        <p:txBody>
          <a:bodyPr>
            <a:normAutofit/>
          </a:bodyPr>
          <a:lstStyle/>
          <a:p>
            <a:pPr algn="ctr"/>
            <a:r>
              <a:rPr lang="ru-RU" sz="2800" b="1" dirty="0">
                <a:latin typeface="Times New Roman" panose="02020603050405020304" pitchFamily="18" charset="0"/>
                <a:cs typeface="Times New Roman" panose="02020603050405020304" pitchFamily="18" charset="0"/>
              </a:rPr>
              <a:t>Определение </a:t>
            </a:r>
            <a:br>
              <a:rPr lang="ru-RU" sz="2800" b="1" dirty="0">
                <a:latin typeface="Times New Roman" panose="02020603050405020304" pitchFamily="18" charset="0"/>
                <a:cs typeface="Times New Roman" panose="02020603050405020304" pitchFamily="18" charset="0"/>
              </a:rPr>
            </a:br>
            <a:r>
              <a:rPr lang="ru-RU" sz="2800" b="1" dirty="0">
                <a:latin typeface="Times New Roman" panose="02020603050405020304" pitchFamily="18" charset="0"/>
                <a:cs typeface="Times New Roman" panose="02020603050405020304" pitchFamily="18" charset="0"/>
              </a:rPr>
              <a:t>механического состава почвы</a:t>
            </a:r>
            <a:endParaRPr lang="ru-RU" sz="2800" b="1" dirty="0"/>
          </a:p>
        </p:txBody>
      </p:sp>
      <p:sp>
        <p:nvSpPr>
          <p:cNvPr id="3" name="Объект 2"/>
          <p:cNvSpPr>
            <a:spLocks noGrp="1"/>
          </p:cNvSpPr>
          <p:nvPr>
            <p:ph sz="quarter" idx="13"/>
          </p:nvPr>
        </p:nvSpPr>
        <p:spPr>
          <a:xfrm>
            <a:off x="539552" y="2420888"/>
            <a:ext cx="3922720" cy="3816424"/>
          </a:xfrm>
        </p:spPr>
        <p:txBody>
          <a:bodyPr>
            <a:normAutofit lnSpcReduction="10000"/>
          </a:bodyPr>
          <a:lstStyle/>
          <a:p>
            <a:pPr marL="68580" indent="0" algn="ctr">
              <a:buNone/>
            </a:pPr>
            <a:r>
              <a:rPr lang="ru-RU" sz="1600" b="1" dirty="0" smtClean="0">
                <a:solidFill>
                  <a:srgbClr val="0070C0"/>
                </a:solidFill>
              </a:rPr>
              <a:t>Для того чтобы определить механический состав почвы нужно:</a:t>
            </a:r>
          </a:p>
          <a:p>
            <a:pPr marL="68580" indent="0" algn="ctr">
              <a:buNone/>
            </a:pPr>
            <a:r>
              <a:rPr lang="ru-RU" sz="1600" b="1" dirty="0" smtClean="0">
                <a:solidFill>
                  <a:srgbClr val="0070C0"/>
                </a:solidFill>
              </a:rPr>
              <a:t>1.Из пахотного слоя взять пригоршню почвы.</a:t>
            </a:r>
          </a:p>
          <a:p>
            <a:pPr marL="68580" indent="0" algn="ctr">
              <a:buNone/>
            </a:pPr>
            <a:r>
              <a:rPr lang="ru-RU" sz="1600" b="1" dirty="0" smtClean="0">
                <a:solidFill>
                  <a:srgbClr val="0070C0"/>
                </a:solidFill>
              </a:rPr>
              <a:t>2. Размочить образец до состояния теста.</a:t>
            </a:r>
          </a:p>
          <a:p>
            <a:pPr marL="68580" indent="0" algn="ctr">
              <a:buNone/>
            </a:pPr>
            <a:r>
              <a:rPr lang="ru-RU" sz="1600" b="1" dirty="0" smtClean="0">
                <a:solidFill>
                  <a:srgbClr val="0070C0"/>
                </a:solidFill>
              </a:rPr>
              <a:t>3. При помощи скатывания шарик и шнур определить ее структуру и состав.</a:t>
            </a:r>
          </a:p>
          <a:p>
            <a:pPr marL="68580" indent="0" algn="ctr">
              <a:buNone/>
            </a:pPr>
            <a:r>
              <a:rPr lang="ru-RU" sz="1600" b="1" dirty="0" smtClean="0">
                <a:solidFill>
                  <a:srgbClr val="0070C0"/>
                </a:solidFill>
              </a:rPr>
              <a:t>Мои  результаты  шарик получился плотный без трещин, значит почва не песчаная. Его можно было раскатывать все тоньше и тоньше, значит в почве присутствует глина</a:t>
            </a:r>
            <a:endParaRPr lang="ru-RU" sz="1600" b="1" dirty="0">
              <a:solidFill>
                <a:srgbClr val="0070C0"/>
              </a:solidFill>
            </a:endParaRPr>
          </a:p>
        </p:txBody>
      </p:sp>
      <p:sp>
        <p:nvSpPr>
          <p:cNvPr id="4" name="Объект 3"/>
          <p:cNvSpPr>
            <a:spLocks noGrp="1"/>
          </p:cNvSpPr>
          <p:nvPr>
            <p:ph sz="quarter" idx="14"/>
          </p:nvPr>
        </p:nvSpPr>
        <p:spPr>
          <a:xfrm>
            <a:off x="4645152" y="1916832"/>
            <a:ext cx="3887288" cy="4320479"/>
          </a:xfrm>
        </p:spPr>
        <p:txBody>
          <a:bodyPr/>
          <a:lstStyle/>
          <a:p>
            <a:endParaRPr lang="ru-RU" dirty="0"/>
          </a:p>
        </p:txBody>
      </p:sp>
      <p:pic>
        <p:nvPicPr>
          <p:cNvPr id="3074" name="Picture 2" descr="C:\Users\роза\Desktop\презент люба\20171008_1742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844824"/>
            <a:ext cx="4104456" cy="45556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842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3728" y="836712"/>
            <a:ext cx="6048672" cy="1333952"/>
          </a:xfrm>
        </p:spPr>
        <p:txBody>
          <a:bodyPr>
            <a:normAutofit fontScale="90000"/>
          </a:bodyPr>
          <a:lstStyle/>
          <a:p>
            <a:pPr algn="ctr"/>
            <a:r>
              <a:rPr lang="ru-RU" b="1" dirty="0" smtClean="0">
                <a:solidFill>
                  <a:srgbClr val="C00000"/>
                </a:solidFill>
              </a:rPr>
              <a:t>Определение плотности и кислотности почвы</a:t>
            </a:r>
            <a:endParaRPr lang="ru-RU" b="1" dirty="0">
              <a:solidFill>
                <a:srgbClr val="C00000"/>
              </a:solidFill>
            </a:endParaRPr>
          </a:p>
        </p:txBody>
      </p:sp>
      <p:sp>
        <p:nvSpPr>
          <p:cNvPr id="7" name="Объект 6"/>
          <p:cNvSpPr>
            <a:spLocks noGrp="1"/>
          </p:cNvSpPr>
          <p:nvPr>
            <p:ph sz="quarter" idx="13"/>
          </p:nvPr>
        </p:nvSpPr>
        <p:spPr>
          <a:xfrm flipH="1">
            <a:off x="5508104" y="2492896"/>
            <a:ext cx="2808312" cy="3168352"/>
          </a:xfrm>
          <a:ln>
            <a:solidFill>
              <a:srgbClr val="92D050"/>
            </a:solidFill>
          </a:ln>
        </p:spPr>
        <p:txBody>
          <a:bodyPr>
            <a:normAutofit fontScale="62500" lnSpcReduction="20000"/>
          </a:bodyPr>
          <a:lstStyle/>
          <a:p>
            <a:r>
              <a:rPr lang="ru-RU" b="1" dirty="0" smtClean="0">
                <a:solidFill>
                  <a:srgbClr val="C00000"/>
                </a:solidFill>
                <a:cs typeface="Aharoni" pitchFamily="2" charset="-79"/>
              </a:rPr>
              <a:t>Кислотность почвы –это реакция грунта на взаимодействие горных пород, залегающих в толще земли. Она имеет огромное значение при выращивании любых культурных растений. Кислотность определили  индикатором лакмусом, метилоранж</a:t>
            </a:r>
            <a:endParaRPr lang="ru-RU" b="1" dirty="0">
              <a:solidFill>
                <a:srgbClr val="C00000"/>
              </a:solidFill>
              <a:cs typeface="Aharoni" pitchFamily="2" charset="-79"/>
            </a:endParaRPr>
          </a:p>
        </p:txBody>
      </p:sp>
      <p:pic>
        <p:nvPicPr>
          <p:cNvPr id="3074"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492896"/>
            <a:ext cx="3737821" cy="3168352"/>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29"/>
            <a:ext cx="1512168" cy="192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582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59832" y="764704"/>
            <a:ext cx="5008402" cy="1152128"/>
          </a:xfrm>
        </p:spPr>
        <p:txBody>
          <a:bodyPr>
            <a:normAutofit fontScale="90000"/>
          </a:bodyPr>
          <a:lstStyle/>
          <a:p>
            <a:pPr algn="ctr"/>
            <a:r>
              <a:rPr lang="ru-RU" b="1" dirty="0" smtClean="0"/>
              <a:t>Сравнительный анализ почв</a:t>
            </a:r>
            <a:endParaRPr lang="ru-RU" b="1"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3628" y="2420888"/>
            <a:ext cx="6624736"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29"/>
            <a:ext cx="1512168" cy="192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941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27784" y="692696"/>
            <a:ext cx="5440450" cy="1296144"/>
          </a:xfrm>
        </p:spPr>
        <p:txBody>
          <a:bodyPr>
            <a:noAutofit/>
          </a:bodyPr>
          <a:lstStyle/>
          <a:p>
            <a:pPr algn="ctr"/>
            <a:r>
              <a:rPr lang="ru-RU" sz="2800" b="1" dirty="0" smtClean="0">
                <a:solidFill>
                  <a:srgbClr val="0070C0"/>
                </a:solidFill>
                <a:latin typeface="Times New Roman" panose="02020603050405020304" pitchFamily="18" charset="0"/>
                <a:cs typeface="Times New Roman" panose="02020603050405020304" pitchFamily="18" charset="0"/>
              </a:rPr>
              <a:t>Выращивание сельскохозяйственных культур </a:t>
            </a:r>
            <a:br>
              <a:rPr lang="ru-RU" sz="2800" b="1" dirty="0" smtClean="0">
                <a:solidFill>
                  <a:srgbClr val="0070C0"/>
                </a:solidFill>
                <a:latin typeface="Times New Roman" panose="02020603050405020304" pitchFamily="18" charset="0"/>
                <a:cs typeface="Times New Roman" panose="02020603050405020304" pitchFamily="18" charset="0"/>
              </a:rPr>
            </a:br>
            <a:r>
              <a:rPr lang="ru-RU" sz="2800" b="1" dirty="0" smtClean="0">
                <a:solidFill>
                  <a:srgbClr val="0070C0"/>
                </a:solidFill>
                <a:latin typeface="Times New Roman" panose="02020603050405020304" pitchFamily="18" charset="0"/>
                <a:cs typeface="Times New Roman" panose="02020603050405020304" pitchFamily="18" charset="0"/>
              </a:rPr>
              <a:t>в селе Нагорном</a:t>
            </a:r>
            <a:endParaRPr lang="ru-RU" sz="2800" b="1" dirty="0">
              <a:solidFill>
                <a:srgbClr val="0070C0"/>
              </a:solidFill>
              <a:latin typeface="Times New Roman" panose="02020603050405020304" pitchFamily="18" charset="0"/>
              <a:cs typeface="Times New Roman" panose="02020603050405020304" pitchFamily="18" charset="0"/>
            </a:endParaRPr>
          </a:p>
        </p:txBody>
      </p:sp>
      <p:pic>
        <p:nvPicPr>
          <p:cNvPr id="6" name="Объект 4" descr="C:\Users\4\Desktop\IMG-20170712-WA000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2951" y="2295990"/>
            <a:ext cx="6571417" cy="37973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29"/>
            <a:ext cx="1512168" cy="192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580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620688"/>
            <a:ext cx="6480720" cy="1675302"/>
          </a:xfrm>
        </p:spPr>
        <p:txBody>
          <a:bodyPr>
            <a:normAutofit fontScale="90000"/>
          </a:bodyPr>
          <a:lstStyle/>
          <a:p>
            <a:pPr algn="ctr"/>
            <a:r>
              <a:rPr lang="ru-RU" sz="2800" dirty="0" smtClean="0">
                <a:solidFill>
                  <a:srgbClr val="0070C0"/>
                </a:solidFill>
              </a:rPr>
              <a:t>   </a:t>
            </a:r>
            <a:r>
              <a:rPr lang="ru-RU" sz="2800" b="1" dirty="0" smtClean="0">
                <a:solidFill>
                  <a:srgbClr val="0070C0"/>
                </a:solidFill>
              </a:rPr>
              <a:t>Результат: картофель , овощные культуры лучше растут на черноземе, но могут расти и на других почвах, если правильно удобрять. </a:t>
            </a:r>
            <a:endParaRPr lang="ru-RU" sz="2800" b="1" dirty="0">
              <a:solidFill>
                <a:srgbClr val="0070C0"/>
              </a:solidFill>
            </a:endParaRPr>
          </a:p>
        </p:txBody>
      </p:sp>
      <p:pic>
        <p:nvPicPr>
          <p:cNvPr id="6146" name="Picture 2" descr="C:\Users\роза\Desktop\IMG-20171008-WA01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1620" y="2420938"/>
            <a:ext cx="7020779" cy="388778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3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19256" y="980728"/>
            <a:ext cx="6269168" cy="792088"/>
          </a:xfrm>
        </p:spPr>
        <p:txBody>
          <a:bodyPr/>
          <a:lstStyle/>
          <a:p>
            <a:r>
              <a:rPr lang="ru-RU" dirty="0" smtClean="0"/>
              <a:t>     </a:t>
            </a:r>
            <a:r>
              <a:rPr lang="ru-RU" b="1" dirty="0" smtClean="0">
                <a:solidFill>
                  <a:srgbClr val="0070C0"/>
                </a:solidFill>
              </a:rPr>
              <a:t>Как улучшить грунт</a:t>
            </a:r>
            <a:endParaRPr lang="ru-RU" b="1" dirty="0">
              <a:solidFill>
                <a:srgbClr val="0070C0"/>
              </a:solidFill>
            </a:endParaRPr>
          </a:p>
        </p:txBody>
      </p:sp>
      <p:pic>
        <p:nvPicPr>
          <p:cNvPr id="5" name="Объект 4" descr="C:\Users\4\Desktop\IMG-20170712-WA000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2132855"/>
            <a:ext cx="3909095" cy="36836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Прямоугольник 2"/>
          <p:cNvSpPr/>
          <p:nvPr/>
        </p:nvSpPr>
        <p:spPr>
          <a:xfrm>
            <a:off x="5148064" y="1844824"/>
            <a:ext cx="3168352" cy="4031873"/>
          </a:xfrm>
          <a:prstGeom prst="rect">
            <a:avLst/>
          </a:prstGeom>
        </p:spPr>
        <p:txBody>
          <a:bodyPr wrap="square">
            <a:spAutoFit/>
          </a:bodyPr>
          <a:lstStyle/>
          <a:p>
            <a:r>
              <a:rPr lang="ru-RU" sz="1600" b="1" dirty="0">
                <a:solidFill>
                  <a:srgbClr val="C00000"/>
                </a:solidFill>
              </a:rPr>
              <a:t>Вспашка участка должна поднимать слои более 25 см, чтобы насытить землю кислородом. Посадка семян культур на глинистой почве отличается меньшей глубиной, чтобы корням было легче добраться до воды и получить как можно больше воздуха. Так картофелю достаточно глубины в 6 см. Рассаду укладывают под наклоном, чтобы корневая система по максимуму прогревалась </a:t>
            </a:r>
            <a:r>
              <a:rPr lang="ru-RU" sz="1600" b="1" dirty="0" smtClean="0">
                <a:solidFill>
                  <a:srgbClr val="C00000"/>
                </a:solidFill>
              </a:rPr>
              <a:t>солнцем.</a:t>
            </a:r>
            <a:endParaRPr lang="ru-RU" sz="1600" b="1" dirty="0">
              <a:solidFill>
                <a:srgbClr val="C00000"/>
              </a:solidFill>
            </a:endParaRPr>
          </a:p>
        </p:txBody>
      </p:sp>
      <p:pic>
        <p:nvPicPr>
          <p:cNvPr id="7"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487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720" y="764704"/>
            <a:ext cx="6552728" cy="1080120"/>
          </a:xfrm>
        </p:spPr>
        <p:txBody>
          <a:bodyPr>
            <a:normAutofit fontScale="90000"/>
          </a:bodyPr>
          <a:lstStyle/>
          <a:p>
            <a:pPr algn="ctr"/>
            <a:r>
              <a:rPr lang="ru-RU" b="1" dirty="0"/>
              <a:t>Как «воюют» с глинистой почвой </a:t>
            </a:r>
          </a:p>
        </p:txBody>
      </p:sp>
      <p:sp>
        <p:nvSpPr>
          <p:cNvPr id="3" name="Объект 2"/>
          <p:cNvSpPr>
            <a:spLocks noGrp="1"/>
          </p:cNvSpPr>
          <p:nvPr>
            <p:ph sz="quarter" idx="13"/>
          </p:nvPr>
        </p:nvSpPr>
        <p:spPr>
          <a:xfrm>
            <a:off x="755576" y="2420888"/>
            <a:ext cx="3778704" cy="4032448"/>
          </a:xfrm>
        </p:spPr>
        <p:txBody>
          <a:bodyPr>
            <a:normAutofit fontScale="25000" lnSpcReduction="20000"/>
          </a:bodyPr>
          <a:lstStyle/>
          <a:p>
            <a:r>
              <a:rPr lang="ru-RU" sz="5600" b="1" dirty="0" smtClean="0">
                <a:solidFill>
                  <a:srgbClr val="7030A0"/>
                </a:solidFill>
              </a:rPr>
              <a:t>Это </a:t>
            </a:r>
            <a:r>
              <a:rPr lang="ru-RU" sz="5600" b="1" dirty="0">
                <a:solidFill>
                  <a:srgbClr val="7030A0"/>
                </a:solidFill>
              </a:rPr>
              <a:t>как раз тот случай, когда земля богата, но эти богатства не достаются ни одному растению. Такую «жадную» землю считают малоплодородной, потому что она: тяжелая; слабо прогревается; со слабой циркуляцией воздуха; на поверхности много влаги, но она слабо проходит в глубокие слои; при жарких температурах поверхность покрывается плотной коркой. Чтобы урожай радовал, надо облегчить плотную структуру и сделать ее более рыхлой. Для этого вносят песок (на м² — 30 кг), торф. Чтобы увеличить число активных бактерий, добавляют навоз, компост. Во избежание </a:t>
            </a:r>
            <a:r>
              <a:rPr lang="ru-RU" sz="5600" b="1" dirty="0" err="1">
                <a:solidFill>
                  <a:srgbClr val="7030A0"/>
                </a:solidFill>
              </a:rPr>
              <a:t>закисления</a:t>
            </a:r>
            <a:r>
              <a:rPr lang="ru-RU" sz="5600" b="1" dirty="0">
                <a:solidFill>
                  <a:srgbClr val="7030A0"/>
                </a:solidFill>
              </a:rPr>
              <a:t> – </a:t>
            </a:r>
            <a:r>
              <a:rPr lang="ru-RU" sz="5600" b="1" dirty="0" smtClean="0">
                <a:solidFill>
                  <a:srgbClr val="7030A0"/>
                </a:solidFill>
              </a:rPr>
              <a:t>известкуют.</a:t>
            </a:r>
            <a:endParaRPr lang="ru-RU" sz="5600" b="1" dirty="0">
              <a:solidFill>
                <a:srgbClr val="7030A0"/>
              </a:solidFill>
            </a:endParaRPr>
          </a:p>
          <a:p>
            <a:endParaRPr lang="ru-RU" dirty="0">
              <a:solidFill>
                <a:srgbClr val="7030A0"/>
              </a:solidFill>
            </a:endParaRPr>
          </a:p>
        </p:txBody>
      </p:sp>
      <p:pic>
        <p:nvPicPr>
          <p:cNvPr id="14338"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4715630" y="1988841"/>
            <a:ext cx="3600788"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594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87824" y="692696"/>
            <a:ext cx="5008520" cy="1080120"/>
          </a:xfrm>
        </p:spPr>
        <p:txBody>
          <a:bodyPr>
            <a:normAutofit/>
          </a:bodyPr>
          <a:lstStyle/>
          <a:p>
            <a:r>
              <a:rPr lang="ru-RU" sz="3200" b="1" dirty="0"/>
              <a:t>Способы повысить плодородность почвы </a:t>
            </a:r>
          </a:p>
        </p:txBody>
      </p:sp>
      <p:sp>
        <p:nvSpPr>
          <p:cNvPr id="3" name="Объект 2"/>
          <p:cNvSpPr>
            <a:spLocks noGrp="1"/>
          </p:cNvSpPr>
          <p:nvPr>
            <p:ph idx="1"/>
          </p:nvPr>
        </p:nvSpPr>
        <p:spPr/>
        <p:txBody>
          <a:bodyPr>
            <a:normAutofit fontScale="70000" lnSpcReduction="20000"/>
          </a:bodyPr>
          <a:lstStyle/>
          <a:p>
            <a:r>
              <a:rPr lang="ru-RU" b="1" dirty="0" smtClean="0">
                <a:solidFill>
                  <a:srgbClr val="C00000"/>
                </a:solidFill>
              </a:rPr>
              <a:t>Даже </a:t>
            </a:r>
            <a:r>
              <a:rPr lang="ru-RU" b="1" dirty="0">
                <a:solidFill>
                  <a:srgbClr val="C00000"/>
                </a:solidFill>
              </a:rPr>
              <a:t>самая плодородная земля с годами перестанет вас радовать, если только брать из нее, не отдавая взамен, т. е. не проводя никаких действий по сохранению или улучшению грунта. От чего зависит плодородие почвы? Вот некоторые способы, помогающие земле оставаться «здоровой»: Отправьте грунт в </a:t>
            </a:r>
            <a:r>
              <a:rPr lang="ru-RU" b="1" dirty="0" smtClean="0">
                <a:solidFill>
                  <a:srgbClr val="C00000"/>
                </a:solidFill>
              </a:rPr>
              <a:t>отпуск. </a:t>
            </a:r>
            <a:r>
              <a:rPr lang="ru-RU" b="1" dirty="0">
                <a:solidFill>
                  <a:srgbClr val="C00000"/>
                </a:solidFill>
              </a:rPr>
              <a:t>После года работы каждый человек имеет право на отпуск. Это же право заслуживает и земля на вашей даче. Пусть не через год, а через 5, но дать ей возможность «подышать свободно» надо. Для этого земли вообще не засеиваются и не засаживаются никакими культурами, но проводятся весенняя и осенняя перекопки, вносятся органика, зола и, при необходимости, известь. </a:t>
            </a:r>
            <a:r>
              <a:rPr lang="ru-RU" b="1" dirty="0" smtClean="0">
                <a:solidFill>
                  <a:srgbClr val="C00000"/>
                </a:solidFill>
              </a:rPr>
              <a:t>«Покормите» грунт </a:t>
            </a:r>
            <a:r>
              <a:rPr lang="ru-RU" b="1" dirty="0" err="1" smtClean="0">
                <a:solidFill>
                  <a:srgbClr val="C00000"/>
                </a:solidFill>
              </a:rPr>
              <a:t>сидератами</a:t>
            </a:r>
            <a:endParaRPr lang="ru-RU" b="1" dirty="0">
              <a:solidFill>
                <a:srgbClr val="C00000"/>
              </a:solidFill>
            </a:endParaRP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1" y="5301208"/>
            <a:ext cx="2049191" cy="1275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29"/>
            <a:ext cx="1224136" cy="1420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244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1084130"/>
            <a:ext cx="6160530" cy="1086533"/>
          </a:xfrm>
        </p:spPr>
        <p:txBody>
          <a:bodyPr>
            <a:normAutofit/>
          </a:bodyPr>
          <a:lstStyle/>
          <a:p>
            <a:r>
              <a:rPr lang="ru-RU" sz="3200" b="1" dirty="0"/>
              <a:t>Способы повысить плодородность почвы </a:t>
            </a:r>
          </a:p>
        </p:txBody>
      </p:sp>
      <p:sp>
        <p:nvSpPr>
          <p:cNvPr id="3" name="Объект 2"/>
          <p:cNvSpPr>
            <a:spLocks noGrp="1"/>
          </p:cNvSpPr>
          <p:nvPr>
            <p:ph idx="1"/>
          </p:nvPr>
        </p:nvSpPr>
        <p:spPr/>
        <p:txBody>
          <a:bodyPr>
            <a:normAutofit fontScale="70000" lnSpcReduction="20000"/>
          </a:bodyPr>
          <a:lstStyle/>
          <a:p>
            <a:r>
              <a:rPr lang="ru-RU" b="1" dirty="0">
                <a:solidFill>
                  <a:srgbClr val="0070C0"/>
                </a:solidFill>
              </a:rPr>
              <a:t>«Покормите» грунт </a:t>
            </a:r>
            <a:r>
              <a:rPr lang="ru-RU" b="1" dirty="0" err="1">
                <a:solidFill>
                  <a:srgbClr val="0070C0"/>
                </a:solidFill>
              </a:rPr>
              <a:t>сидератами</a:t>
            </a:r>
            <a:endParaRPr lang="ru-RU" b="1" dirty="0">
              <a:solidFill>
                <a:srgbClr val="0070C0"/>
              </a:solidFill>
            </a:endParaRPr>
          </a:p>
          <a:p>
            <a:r>
              <a:rPr lang="ru-RU" b="1" dirty="0" smtClean="0">
                <a:solidFill>
                  <a:srgbClr val="0070C0"/>
                </a:solidFill>
              </a:rPr>
              <a:t>Это </a:t>
            </a:r>
            <a:r>
              <a:rPr lang="ru-RU" b="1" dirty="0">
                <a:solidFill>
                  <a:srgbClr val="0070C0"/>
                </a:solidFill>
              </a:rPr>
              <a:t>растения-однолетники, которые садят для улучшения микрофлоры земли, обогащения ее органикой. В эту группу входят большей частью злаки и бобовые. Злаки структурируют грунты, а бобовые – насыщают азотом. Можно купить смеси или засадить монокультурами. Чем хорош каждый из бобовых, кроме того, что увеличивает количество азота: бобы понижают уровень кислотности; горох и люцерна насыщают фосфором; </a:t>
            </a:r>
            <a:r>
              <a:rPr lang="ru-RU" b="1" dirty="0" err="1">
                <a:solidFill>
                  <a:srgbClr val="0070C0"/>
                </a:solidFill>
              </a:rPr>
              <a:t>лядвенец</a:t>
            </a:r>
            <a:r>
              <a:rPr lang="ru-RU" b="1" dirty="0">
                <a:solidFill>
                  <a:srgbClr val="0070C0"/>
                </a:solidFill>
              </a:rPr>
              <a:t> увеличивает процент фосфора, калия, магния в грунте; люпин – самый оптимальный </a:t>
            </a:r>
            <a:r>
              <a:rPr lang="ru-RU" b="1" dirty="0" err="1">
                <a:solidFill>
                  <a:srgbClr val="0070C0"/>
                </a:solidFill>
              </a:rPr>
              <a:t>сидерат</a:t>
            </a:r>
            <a:r>
              <a:rPr lang="ru-RU" b="1" dirty="0">
                <a:solidFill>
                  <a:srgbClr val="0070C0"/>
                </a:solidFill>
              </a:rPr>
              <a:t> перед посадками </a:t>
            </a:r>
            <a:r>
              <a:rPr lang="ru-RU" b="1" dirty="0" smtClean="0">
                <a:solidFill>
                  <a:srgbClr val="0070C0"/>
                </a:solidFill>
              </a:rPr>
              <a:t>земляники</a:t>
            </a:r>
            <a:r>
              <a:rPr lang="ru-RU" b="1" dirty="0">
                <a:solidFill>
                  <a:srgbClr val="0070C0"/>
                </a:solidFill>
              </a:rPr>
              <a:t>; </a:t>
            </a:r>
            <a:r>
              <a:rPr lang="ru-RU" b="1" dirty="0" err="1">
                <a:solidFill>
                  <a:srgbClr val="0070C0"/>
                </a:solidFill>
              </a:rPr>
              <a:t>вико</a:t>
            </a:r>
            <a:r>
              <a:rPr lang="ru-RU" b="1" dirty="0">
                <a:solidFill>
                  <a:srgbClr val="0070C0"/>
                </a:solidFill>
              </a:rPr>
              <a:t>-овсяная смесь – отличный разрыхлитель, снижает количество сорных трав, повышает уровень фосфора; </a:t>
            </a:r>
            <a:r>
              <a:rPr lang="ru-RU" b="1" dirty="0" smtClean="0">
                <a:solidFill>
                  <a:srgbClr val="0070C0"/>
                </a:solidFill>
              </a:rPr>
              <a:t> </a:t>
            </a:r>
            <a:r>
              <a:rPr lang="ru-RU" b="1" dirty="0">
                <a:solidFill>
                  <a:srgbClr val="0070C0"/>
                </a:solidFill>
              </a:rPr>
              <a:t>рапс рыхлит тяжелые грунты, уничтожает бактерии, насыщает серой и фосфором. </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710330"/>
            <a:ext cx="2227914" cy="1068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550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724128" y="836712"/>
            <a:ext cx="2736304" cy="5544616"/>
          </a:xfrm>
        </p:spPr>
        <p:txBody>
          <a:bodyPr/>
          <a:lstStyle/>
          <a:p>
            <a:pPr marL="68580" indent="0" algn="ctr">
              <a:buNone/>
            </a:pPr>
            <a:r>
              <a:rPr lang="ru-RU" sz="2000" dirty="0" smtClean="0"/>
              <a:t>                                            </a:t>
            </a:r>
            <a:r>
              <a:rPr lang="ru-RU" sz="2000" b="1" dirty="0" smtClean="0">
                <a:solidFill>
                  <a:srgbClr val="0070C0"/>
                </a:solidFill>
              </a:rPr>
              <a:t>Автор  исследования                                            ученица </a:t>
            </a:r>
            <a:r>
              <a:rPr lang="ru-RU" sz="2000" b="1" dirty="0">
                <a:solidFill>
                  <a:srgbClr val="0070C0"/>
                </a:solidFill>
              </a:rPr>
              <a:t>10 </a:t>
            </a:r>
            <a:r>
              <a:rPr lang="ru-RU" sz="2000" b="1" dirty="0" smtClean="0">
                <a:solidFill>
                  <a:srgbClr val="0070C0"/>
                </a:solidFill>
              </a:rPr>
              <a:t>класса                                            </a:t>
            </a:r>
            <a:r>
              <a:rPr lang="ru-RU" sz="2000" b="1" dirty="0" err="1">
                <a:solidFill>
                  <a:srgbClr val="0070C0"/>
                </a:solidFill>
              </a:rPr>
              <a:t>Саламова</a:t>
            </a:r>
            <a:r>
              <a:rPr lang="ru-RU" sz="2000" b="1" dirty="0">
                <a:solidFill>
                  <a:srgbClr val="0070C0"/>
                </a:solidFill>
              </a:rPr>
              <a:t> Малика</a:t>
            </a:r>
          </a:p>
          <a:p>
            <a:endParaRPr lang="ru-RU" b="1" dirty="0" smtClean="0">
              <a:solidFill>
                <a:srgbClr val="0070C0"/>
              </a:solidFill>
            </a:endParaRPr>
          </a:p>
          <a:p>
            <a:r>
              <a:rPr lang="ru-RU" sz="2000" b="1" dirty="0" smtClean="0">
                <a:solidFill>
                  <a:srgbClr val="0070C0"/>
                </a:solidFill>
              </a:rPr>
              <a:t>Научный руководитель  </a:t>
            </a:r>
          </a:p>
          <a:p>
            <a:pPr marL="68580" indent="0">
              <a:buNone/>
            </a:pPr>
            <a:r>
              <a:rPr lang="ru-RU" sz="2000" b="1" dirty="0" err="1" smtClean="0">
                <a:solidFill>
                  <a:srgbClr val="0070C0"/>
                </a:solidFill>
              </a:rPr>
              <a:t>Арсанукаева</a:t>
            </a:r>
            <a:r>
              <a:rPr lang="ru-RU" sz="2000" b="1" dirty="0" smtClean="0">
                <a:solidFill>
                  <a:srgbClr val="0070C0"/>
                </a:solidFill>
              </a:rPr>
              <a:t> Л.Б.</a:t>
            </a:r>
          </a:p>
          <a:p>
            <a:pPr marL="68580" indent="0">
              <a:buNone/>
            </a:pPr>
            <a:r>
              <a:rPr lang="ru-RU" sz="2000" b="1" dirty="0">
                <a:solidFill>
                  <a:srgbClr val="0070C0"/>
                </a:solidFill>
              </a:rPr>
              <a:t>у</a:t>
            </a:r>
            <a:r>
              <a:rPr lang="ru-RU" sz="2000" b="1" dirty="0" smtClean="0">
                <a:solidFill>
                  <a:srgbClr val="0070C0"/>
                </a:solidFill>
              </a:rPr>
              <a:t>читель географии</a:t>
            </a:r>
            <a:endParaRPr lang="ru-RU" sz="2000" b="1" dirty="0">
              <a:solidFill>
                <a:srgbClr val="0070C0"/>
              </a:solidFill>
            </a:endParaRPr>
          </a:p>
        </p:txBody>
      </p:sp>
      <p:pic>
        <p:nvPicPr>
          <p:cNvPr id="2050" name="Picture 2" descr="C:\Users\роза\Desktop\IMG-20171008-WA0106.jpg"/>
          <p:cNvPicPr>
            <a:picLocks noChangeAspect="1" noChangeArrowheads="1"/>
          </p:cNvPicPr>
          <p:nvPr/>
        </p:nvPicPr>
        <p:blipFill rotWithShape="1">
          <a:blip r:embed="rId2">
            <a:extLst>
              <a:ext uri="{28A0092B-C50C-407E-A947-70E740481C1C}">
                <a14:useLocalDpi xmlns:a14="http://schemas.microsoft.com/office/drawing/2010/main" val="0"/>
              </a:ext>
            </a:extLst>
          </a:blip>
          <a:srcRect l="7592" r="9772"/>
          <a:stretch/>
        </p:blipFill>
        <p:spPr bwMode="auto">
          <a:xfrm>
            <a:off x="2189018" y="980728"/>
            <a:ext cx="3061855" cy="5266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105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03848" y="1052736"/>
            <a:ext cx="5008402" cy="1143000"/>
          </a:xfrm>
        </p:spPr>
        <p:txBody>
          <a:bodyPr>
            <a:normAutofit/>
          </a:bodyPr>
          <a:lstStyle/>
          <a:p>
            <a:r>
              <a:rPr lang="ru-RU" sz="3200" b="1" dirty="0"/>
              <a:t>Способы повысить плодородность почвы </a:t>
            </a:r>
          </a:p>
        </p:txBody>
      </p:sp>
      <p:sp>
        <p:nvSpPr>
          <p:cNvPr id="3" name="Объект 2"/>
          <p:cNvSpPr>
            <a:spLocks noGrp="1"/>
          </p:cNvSpPr>
          <p:nvPr>
            <p:ph idx="1"/>
          </p:nvPr>
        </p:nvSpPr>
        <p:spPr/>
        <p:txBody>
          <a:bodyPr>
            <a:normAutofit fontScale="62500" lnSpcReduction="20000"/>
          </a:bodyPr>
          <a:lstStyle/>
          <a:p>
            <a:r>
              <a:rPr lang="ru-RU" b="1" dirty="0">
                <a:solidFill>
                  <a:srgbClr val="C00000"/>
                </a:solidFill>
              </a:rPr>
              <a:t>Часто пишут, что самый эффективный способ – запахать до посадки основной культуры. Но в этом случае корневая система с клубеньками, в которых много азота, выворачивается наверх и разрушается, становясь бесполезной. Обилие зеленой массы при запашке может дать избыток азота, от которого посаженная культура «сгорит». Лучший способ – рассыпать семена после уборки овощных культур и заделать граблями. Как только зеленая масса станет достаточно высокой, но не войдет в фазу цветения, </a:t>
            </a:r>
            <a:r>
              <a:rPr lang="ru-RU" b="1" dirty="0" err="1">
                <a:solidFill>
                  <a:srgbClr val="C00000"/>
                </a:solidFill>
              </a:rPr>
              <a:t>сидераты</a:t>
            </a:r>
            <a:r>
              <a:rPr lang="ru-RU" b="1" dirty="0">
                <a:solidFill>
                  <a:srgbClr val="C00000"/>
                </a:solidFill>
              </a:rPr>
              <a:t> скашивают (косилкой или </a:t>
            </a:r>
            <a:r>
              <a:rPr lang="ru-RU" b="1" dirty="0" err="1">
                <a:solidFill>
                  <a:srgbClr val="C00000"/>
                </a:solidFill>
              </a:rPr>
              <a:t>мотокосой</a:t>
            </a:r>
            <a:r>
              <a:rPr lang="ru-RU" b="1" dirty="0">
                <a:solidFill>
                  <a:srgbClr val="C00000"/>
                </a:solidFill>
              </a:rPr>
              <a:t>), оставляя весь укос на поверхности грунта. Перекапывать не нужно до весны. За зиму корневая система разложится сама, успев отдать все полезное в почву. Если упустить время и дать </a:t>
            </a:r>
            <a:r>
              <a:rPr lang="ru-RU" b="1" dirty="0" err="1">
                <a:solidFill>
                  <a:srgbClr val="C00000"/>
                </a:solidFill>
              </a:rPr>
              <a:t>сидератам</a:t>
            </a:r>
            <a:r>
              <a:rPr lang="ru-RU" b="1" dirty="0">
                <a:solidFill>
                  <a:srgbClr val="C00000"/>
                </a:solidFill>
              </a:rPr>
              <a:t> обсемениться, то вы пополните ряды сорняков, потому что весной взойдет «кучная команда», с которой уже придется бороться.</a:t>
            </a:r>
          </a:p>
          <a:p>
            <a:endParaRPr lang="ru-RU" b="1" dirty="0">
              <a:solidFill>
                <a:srgbClr val="C00000"/>
              </a:solidFill>
            </a:endParaRPr>
          </a:p>
          <a:p>
            <a:endParaRPr lang="ru-RU" b="1" dirty="0">
              <a:solidFill>
                <a:srgbClr val="C00000"/>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1273" y="5200130"/>
            <a:ext cx="1872208" cy="1271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720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836712"/>
            <a:ext cx="6768752" cy="936104"/>
          </a:xfrm>
        </p:spPr>
        <p:txBody>
          <a:bodyPr/>
          <a:lstStyle/>
          <a:p>
            <a:pPr algn="ctr"/>
            <a:r>
              <a:rPr lang="ru-RU" b="1" dirty="0" smtClean="0">
                <a:solidFill>
                  <a:srgbClr val="0070C0"/>
                </a:solidFill>
              </a:rPr>
              <a:t>Рекомендации:</a:t>
            </a:r>
            <a:endParaRPr lang="ru-RU" b="1" dirty="0">
              <a:solidFill>
                <a:srgbClr val="0070C0"/>
              </a:solidFill>
            </a:endParaRPr>
          </a:p>
        </p:txBody>
      </p:sp>
      <p:sp>
        <p:nvSpPr>
          <p:cNvPr id="3" name="Объект 2"/>
          <p:cNvSpPr>
            <a:spLocks noGrp="1"/>
          </p:cNvSpPr>
          <p:nvPr>
            <p:ph idx="1"/>
          </p:nvPr>
        </p:nvSpPr>
        <p:spPr>
          <a:xfrm>
            <a:off x="539552" y="2420888"/>
            <a:ext cx="7992888" cy="3960440"/>
          </a:xfrm>
        </p:spPr>
        <p:txBody>
          <a:bodyPr>
            <a:normAutofit fontScale="92500"/>
          </a:bodyPr>
          <a:lstStyle/>
          <a:p>
            <a:pPr marL="525780" indent="-457200">
              <a:buAutoNum type="arabicPeriod"/>
            </a:pPr>
            <a:r>
              <a:rPr lang="ru-RU" b="1" dirty="0" smtClean="0">
                <a:solidFill>
                  <a:srgbClr val="FFC000"/>
                </a:solidFill>
              </a:rPr>
              <a:t>Важно помнить что почва не объект эксплуатации а великое богатство, которое досталось нам в наследство и останется нашим потомкам. </a:t>
            </a:r>
          </a:p>
          <a:p>
            <a:pPr marL="525780" indent="-457200">
              <a:buAutoNum type="arabicPeriod"/>
            </a:pPr>
            <a:r>
              <a:rPr lang="ru-RU" b="1" dirty="0" smtClean="0">
                <a:solidFill>
                  <a:srgbClr val="FFC000"/>
                </a:solidFill>
              </a:rPr>
              <a:t>Необходимо выявить основные морфологические признаки и физические свойства почвы, для того чтобы грамотно проводить окультуривание почвы и предупредить ее эрозию.</a:t>
            </a:r>
          </a:p>
          <a:p>
            <a:pPr marL="525780" indent="-457200">
              <a:buAutoNum type="arabicPeriod"/>
            </a:pPr>
            <a:r>
              <a:rPr lang="ru-RU" b="1" dirty="0" smtClean="0">
                <a:solidFill>
                  <a:srgbClr val="FFC000"/>
                </a:solidFill>
              </a:rPr>
              <a:t>Ежегодно определять кислотность почвы так как вносимы минеральных удобрений (кислотность может повыситься).</a:t>
            </a:r>
            <a:endParaRPr lang="ru-RU" b="1" dirty="0">
              <a:solidFill>
                <a:srgbClr val="FFC000"/>
              </a:solidFill>
            </a:endParaRPr>
          </a:p>
        </p:txBody>
      </p:sp>
      <p:pic>
        <p:nvPicPr>
          <p:cNvPr id="5"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290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836712"/>
            <a:ext cx="6088522" cy="936104"/>
          </a:xfrm>
        </p:spPr>
        <p:txBody>
          <a:bodyPr/>
          <a:lstStyle/>
          <a:p>
            <a:pPr algn="ctr"/>
            <a:r>
              <a:rPr lang="ru-RU" b="1" dirty="0" smtClean="0">
                <a:solidFill>
                  <a:srgbClr val="0070C0"/>
                </a:solidFill>
              </a:rPr>
              <a:t>Заключение </a:t>
            </a:r>
            <a:endParaRPr lang="ru-RU" b="1" dirty="0">
              <a:solidFill>
                <a:srgbClr val="0070C0"/>
              </a:solidFill>
            </a:endParaRPr>
          </a:p>
        </p:txBody>
      </p:sp>
      <p:sp>
        <p:nvSpPr>
          <p:cNvPr id="3" name="Объект 2"/>
          <p:cNvSpPr>
            <a:spLocks noGrp="1"/>
          </p:cNvSpPr>
          <p:nvPr>
            <p:ph idx="1"/>
          </p:nvPr>
        </p:nvSpPr>
        <p:spPr>
          <a:xfrm>
            <a:off x="683568" y="2492896"/>
            <a:ext cx="7848872" cy="3888432"/>
          </a:xfrm>
        </p:spPr>
        <p:txBody>
          <a:bodyPr/>
          <a:lstStyle/>
          <a:p>
            <a:endParaRPr lang="ru-RU" dirty="0" smtClean="0"/>
          </a:p>
          <a:p>
            <a:r>
              <a:rPr lang="ru-RU" b="1" dirty="0" smtClean="0">
                <a:solidFill>
                  <a:srgbClr val="C00000"/>
                </a:solidFill>
                <a:latin typeface="Arial Black" panose="020B0A04020102020204" pitchFamily="34" charset="0"/>
              </a:rPr>
              <a:t>Данное исследование имеет для меня огромное воспитательное значение, так как требует заинтересованности, способствует воспитанию любви к земле, и к созидательному труду и любви к своей Родине.</a:t>
            </a:r>
            <a:endParaRPr lang="ru-RU" b="1" dirty="0">
              <a:solidFill>
                <a:srgbClr val="C00000"/>
              </a:solidFill>
              <a:latin typeface="Arial Black" panose="020B0A04020102020204" pitchFamily="34" charset="0"/>
            </a:endParaRPr>
          </a:p>
        </p:txBody>
      </p:sp>
      <p:pic>
        <p:nvPicPr>
          <p:cNvPr id="5" name="Picture 2" descr="C:\Users\география\Desktop\30B128B6-EA25-4A58-8D87-CE958803EA2F.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028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95736" y="908720"/>
            <a:ext cx="6264696" cy="5328592"/>
          </a:xfrm>
        </p:spPr>
        <p:txBody>
          <a:bodyPr/>
          <a:lstStyle/>
          <a:p>
            <a:pPr marL="68580" indent="0">
              <a:buNone/>
            </a:pPr>
            <a:r>
              <a:rPr lang="ru-RU" sz="4000" b="1" dirty="0" smtClean="0">
                <a:solidFill>
                  <a:srgbClr val="C00000"/>
                </a:solidFill>
              </a:rPr>
              <a:t>Цель:</a:t>
            </a:r>
            <a:r>
              <a:rPr lang="ru-RU" sz="4000" dirty="0" smtClean="0">
                <a:solidFill>
                  <a:srgbClr val="C00000"/>
                </a:solidFill>
              </a:rPr>
              <a:t> </a:t>
            </a:r>
          </a:p>
          <a:p>
            <a:pPr marL="68580" indent="0" algn="ctr">
              <a:buNone/>
            </a:pPr>
            <a:r>
              <a:rPr lang="ru-RU" sz="3200" b="1" dirty="0" smtClean="0">
                <a:solidFill>
                  <a:srgbClr val="0070C0"/>
                </a:solidFill>
              </a:rPr>
              <a:t>предоставить объективную информацию о почвах  и показать их роль в выращивании сельскохозяйственных культур</a:t>
            </a:r>
            <a:endParaRPr lang="ru-RU" sz="3200" b="1" dirty="0">
              <a:solidFill>
                <a:srgbClr val="0070C0"/>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641" y="4110927"/>
            <a:ext cx="2346175" cy="1633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8288" y="4725144"/>
            <a:ext cx="2477765" cy="1666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география\Desktop\30B128B6-EA25-4A58-8D87-CE958803EA2F.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336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p:txBody>
          <a:bodyPr/>
          <a:lstStyle/>
          <a:p>
            <a:endParaRPr lang="ru-RU"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92697"/>
            <a:ext cx="7943016"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07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3728" y="692696"/>
            <a:ext cx="5944506" cy="936104"/>
          </a:xfrm>
        </p:spPr>
        <p:txBody>
          <a:bodyPr>
            <a:normAutofit/>
          </a:bodyPr>
          <a:lstStyle/>
          <a:p>
            <a:pPr algn="ctr"/>
            <a:r>
              <a:rPr lang="ru-RU" sz="2400" b="1" dirty="0">
                <a:solidFill>
                  <a:srgbClr val="0070C0"/>
                </a:solidFill>
              </a:rPr>
              <a:t>Агроклиматические </a:t>
            </a:r>
            <a:r>
              <a:rPr lang="ru-RU" sz="2400" b="1" dirty="0" smtClean="0">
                <a:solidFill>
                  <a:srgbClr val="0070C0"/>
                </a:solidFill>
              </a:rPr>
              <a:t>условия ЧР</a:t>
            </a:r>
            <a:endParaRPr lang="ru-RU" sz="2400" b="1" dirty="0"/>
          </a:p>
        </p:txBody>
      </p:sp>
      <p:sp>
        <p:nvSpPr>
          <p:cNvPr id="3" name="Объект 2"/>
          <p:cNvSpPr>
            <a:spLocks noGrp="1"/>
          </p:cNvSpPr>
          <p:nvPr>
            <p:ph idx="1"/>
          </p:nvPr>
        </p:nvSpPr>
        <p:spPr>
          <a:xfrm>
            <a:off x="827584" y="2492896"/>
            <a:ext cx="4032448" cy="3528392"/>
          </a:xfrm>
        </p:spPr>
        <p:txBody>
          <a:bodyPr>
            <a:normAutofit fontScale="92500" lnSpcReduction="10000"/>
          </a:bodyPr>
          <a:lstStyle/>
          <a:p>
            <a:pPr marL="68580" indent="0" algn="ctr">
              <a:buNone/>
            </a:pPr>
            <a:r>
              <a:rPr lang="ru-RU" dirty="0" smtClean="0">
                <a:latin typeface="Times New Roman" panose="02020603050405020304" pitchFamily="18" charset="0"/>
                <a:cs typeface="Times New Roman" panose="02020603050405020304" pitchFamily="18" charset="0"/>
              </a:rPr>
              <a:t>      </a:t>
            </a:r>
            <a:r>
              <a:rPr lang="ru-RU" b="1" dirty="0" smtClean="0">
                <a:solidFill>
                  <a:srgbClr val="C00000"/>
                </a:solidFill>
                <a:latin typeface="Times New Roman" panose="02020603050405020304" pitchFamily="18" charset="0"/>
                <a:cs typeface="Times New Roman" panose="02020603050405020304" pitchFamily="18" charset="0"/>
              </a:rPr>
              <a:t>В пределах Чеченской Республики климат меняется с севера на юг. Больше всего солнечного тепла получает </a:t>
            </a:r>
            <a:r>
              <a:rPr lang="ru-RU" b="1" dirty="0" err="1" smtClean="0">
                <a:solidFill>
                  <a:srgbClr val="C00000"/>
                </a:solidFill>
                <a:latin typeface="Times New Roman" panose="02020603050405020304" pitchFamily="18" charset="0"/>
                <a:cs typeface="Times New Roman" panose="02020603050405020304" pitchFamily="18" charset="0"/>
              </a:rPr>
              <a:t>затеречная</a:t>
            </a:r>
            <a:r>
              <a:rPr lang="ru-RU" b="1" dirty="0" smtClean="0">
                <a:solidFill>
                  <a:srgbClr val="C00000"/>
                </a:solidFill>
                <a:latin typeface="Times New Roman" panose="02020603050405020304" pitchFamily="18" charset="0"/>
                <a:cs typeface="Times New Roman" panose="02020603050405020304" pitchFamily="18" charset="0"/>
              </a:rPr>
              <a:t> часть республики. Продолжительность солнечного воздействия на севере республики менее 2000 час., на юге, в горах на высоте 2500м она увеличивается до 2300 час. </a:t>
            </a:r>
          </a:p>
          <a:p>
            <a:pPr marL="68580" indent="0" algn="ctr">
              <a:buNone/>
            </a:pPr>
            <a:endParaRPr lang="ru-RU"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2620" y="2492896"/>
            <a:ext cx="3257304" cy="3305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12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720" y="783822"/>
            <a:ext cx="5944506" cy="1152128"/>
          </a:xfrm>
        </p:spPr>
        <p:txBody>
          <a:bodyPr>
            <a:normAutofit fontScale="90000"/>
          </a:bodyPr>
          <a:lstStyle/>
          <a:p>
            <a:pPr algn="ctr"/>
            <a:r>
              <a:rPr lang="ru-RU" b="1" dirty="0" smtClean="0">
                <a:solidFill>
                  <a:srgbClr val="0070C0"/>
                </a:solidFill>
              </a:rPr>
              <a:t>Агроклиматические условия ЧР</a:t>
            </a:r>
            <a:endParaRPr lang="ru-RU" b="1" dirty="0">
              <a:solidFill>
                <a:srgbClr val="0070C0"/>
              </a:solidFill>
            </a:endParaRPr>
          </a:p>
        </p:txBody>
      </p:sp>
      <p:sp>
        <p:nvSpPr>
          <p:cNvPr id="3" name="Объект 2"/>
          <p:cNvSpPr>
            <a:spLocks noGrp="1"/>
          </p:cNvSpPr>
          <p:nvPr>
            <p:ph idx="1"/>
          </p:nvPr>
        </p:nvSpPr>
        <p:spPr>
          <a:xfrm>
            <a:off x="1835696" y="2323652"/>
            <a:ext cx="6696744" cy="3508977"/>
          </a:xfrm>
        </p:spPr>
        <p:txBody>
          <a:bodyPr>
            <a:normAutofit fontScale="85000" lnSpcReduction="10000"/>
          </a:bodyPr>
          <a:lstStyle/>
          <a:p>
            <a:pPr marL="68580" indent="0" algn="ctr">
              <a:buNone/>
            </a:pPr>
            <a:r>
              <a:rPr lang="ru-RU" b="1" dirty="0" smtClean="0">
                <a:solidFill>
                  <a:srgbClr val="00B050"/>
                </a:solidFill>
              </a:rPr>
              <a:t>Почвы ЧР.</a:t>
            </a:r>
            <a:r>
              <a:rPr lang="ru-RU" b="1" dirty="0" smtClean="0"/>
              <a:t> Почвы в </a:t>
            </a:r>
            <a:r>
              <a:rPr lang="ru-RU" b="1" dirty="0" err="1" smtClean="0"/>
              <a:t>Терско-Кумской</a:t>
            </a:r>
            <a:r>
              <a:rPr lang="ru-RU" b="1" dirty="0" smtClean="0"/>
              <a:t> низменности каштановые и светло-каштановые, на </a:t>
            </a:r>
            <a:r>
              <a:rPr lang="ru-RU" b="1" dirty="0" err="1" smtClean="0"/>
              <a:t>Терско</a:t>
            </a:r>
            <a:r>
              <a:rPr lang="ru-RU" b="1" dirty="0" smtClean="0"/>
              <a:t>-Сунженской возвышенности - карбонатные черноземы. На Чеченской равнине преобладают луговые почвы, а на повышенных участках - выщелоченные черноземы, в долинах рек - аллювиальные и лугово-болотные почвы; в горах - горно-лесные и горно-луговые. Пыльным бурям особенно сильно подвержены легкие и карбонатные почвы, т.е. основная часть равнинных почв республики. </a:t>
            </a:r>
            <a:endParaRPr lang="ru-RU" b="1" dirty="0">
              <a:solidFill>
                <a:srgbClr val="00B05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7" y="4828039"/>
            <a:ext cx="1800199" cy="1349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514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43808" y="692696"/>
            <a:ext cx="5832648" cy="1477968"/>
          </a:xfrm>
        </p:spPr>
        <p:txBody>
          <a:bodyPr>
            <a:noAutofit/>
          </a:bodyPr>
          <a:lstStyle/>
          <a:p>
            <a:r>
              <a:rPr lang="ru-RU" sz="3200" b="1" dirty="0" smtClean="0"/>
              <a:t>Агроклиматические условия Грозненского района ЧР</a:t>
            </a:r>
            <a:endParaRPr lang="ru-RU" sz="3200" dirty="0"/>
          </a:p>
        </p:txBody>
      </p:sp>
      <p:sp>
        <p:nvSpPr>
          <p:cNvPr id="3" name="Объект 2"/>
          <p:cNvSpPr>
            <a:spLocks noGrp="1"/>
          </p:cNvSpPr>
          <p:nvPr>
            <p:ph idx="1"/>
          </p:nvPr>
        </p:nvSpPr>
        <p:spPr>
          <a:xfrm>
            <a:off x="539552" y="2373086"/>
            <a:ext cx="5040560" cy="4080250"/>
          </a:xfrm>
        </p:spPr>
        <p:txBody>
          <a:bodyPr>
            <a:normAutofit fontScale="62500" lnSpcReduction="20000"/>
          </a:bodyPr>
          <a:lstStyle/>
          <a:p>
            <a:r>
              <a:rPr lang="ru-RU" b="1" dirty="0">
                <a:solidFill>
                  <a:srgbClr val="C00000"/>
                </a:solidFill>
              </a:rPr>
              <a:t>Почвы в </a:t>
            </a:r>
            <a:r>
              <a:rPr lang="ru-RU" b="1" dirty="0" err="1">
                <a:solidFill>
                  <a:srgbClr val="C00000"/>
                </a:solidFill>
              </a:rPr>
              <a:t>притеречной</a:t>
            </a:r>
            <a:r>
              <a:rPr lang="ru-RU" b="1" dirty="0">
                <a:solidFill>
                  <a:srgbClr val="C00000"/>
                </a:solidFill>
              </a:rPr>
              <a:t> зоне в основном каштановые, в центральной части района - суглинистые или тяжелые суглинистые. В горной части - черноземы. Грозненским район расположен в южной части умеренного климатического пояса. С его географическим положением связана продолжительность теплого периода года и значительное количество тепла. На территории встречаются все переходные типы - начиная от засушливого климата </a:t>
            </a:r>
            <a:r>
              <a:rPr lang="ru-RU" b="1" dirty="0" err="1">
                <a:solidFill>
                  <a:srgbClr val="C00000"/>
                </a:solidFill>
              </a:rPr>
              <a:t>Терско-Кумских</a:t>
            </a:r>
            <a:r>
              <a:rPr lang="ru-RU" b="1" dirty="0">
                <a:solidFill>
                  <a:srgbClr val="C00000"/>
                </a:solidFill>
              </a:rPr>
              <a:t> сухих степей и до холодного влажного климата высокогорий. В северной части района - климат континентальный, засушливый. Лето продолжительное и жаркое. Средняя температура июля достигает +25,5</a:t>
            </a:r>
            <a:r>
              <a:rPr lang="ru-RU" b="1" baseline="30000" dirty="0">
                <a:solidFill>
                  <a:srgbClr val="C00000"/>
                </a:solidFill>
              </a:rPr>
              <a:t>о</a:t>
            </a:r>
            <a:r>
              <a:rPr lang="ru-RU" b="1" dirty="0">
                <a:solidFill>
                  <a:srgbClr val="C00000"/>
                </a:solidFill>
              </a:rPr>
              <a:t>C. Зима мягкая, средняя температура января -4</a:t>
            </a:r>
            <a:r>
              <a:rPr lang="ru-RU" b="1" baseline="30000" dirty="0">
                <a:solidFill>
                  <a:srgbClr val="C00000"/>
                </a:solidFill>
              </a:rPr>
              <a:t>о</a:t>
            </a:r>
            <a:r>
              <a:rPr lang="ru-RU" b="1" dirty="0">
                <a:solidFill>
                  <a:srgbClr val="C00000"/>
                </a:solidFill>
              </a:rPr>
              <a:t>C, но бывают и морозы ниже -20</a:t>
            </a:r>
            <a:r>
              <a:rPr lang="ru-RU" b="1" baseline="30000" dirty="0">
                <a:solidFill>
                  <a:srgbClr val="C00000"/>
                </a:solidFill>
              </a:rPr>
              <a:t>о</a:t>
            </a:r>
            <a:r>
              <a:rPr lang="ru-RU" b="1" dirty="0">
                <a:solidFill>
                  <a:srgbClr val="C00000"/>
                </a:solidFill>
              </a:rPr>
              <a:t>C. Преобладают ветры восточных направлений. </a:t>
            </a:r>
            <a:r>
              <a:rPr lang="ru-RU" b="1" dirty="0" smtClean="0">
                <a:solidFill>
                  <a:srgbClr val="C00000"/>
                </a:solidFill>
              </a:rPr>
              <a:t>Выращивают </a:t>
            </a:r>
            <a:r>
              <a:rPr lang="ru-RU" b="1" dirty="0">
                <a:solidFill>
                  <a:srgbClr val="C00000"/>
                </a:solidFill>
              </a:rPr>
              <a:t>зерновые, сахарную свёклу. </a:t>
            </a:r>
          </a:p>
        </p:txBody>
      </p:sp>
      <p:pic>
        <p:nvPicPr>
          <p:cNvPr id="11266" name="Picture 2" descr="http://photos.wikimapia.org/p/00/01/46/52/70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475458"/>
            <a:ext cx="2450306" cy="30692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354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03848" y="764704"/>
            <a:ext cx="5400600" cy="720080"/>
          </a:xfrm>
        </p:spPr>
        <p:txBody>
          <a:bodyPr/>
          <a:lstStyle/>
          <a:p>
            <a:r>
              <a:rPr lang="ru-RU" b="1" i="1" dirty="0" smtClean="0">
                <a:solidFill>
                  <a:schemeClr val="accent1">
                    <a:lumMod val="50000"/>
                  </a:schemeClr>
                </a:solidFill>
                <a:latin typeface="Times New Roman" panose="02020603050405020304" pitchFamily="18" charset="0"/>
                <a:cs typeface="Times New Roman" panose="02020603050405020304" pitchFamily="18" charset="0"/>
              </a:rPr>
              <a:t>Растениеводство ЧР</a:t>
            </a:r>
            <a:r>
              <a:rPr lang="ru-RU" b="1" dirty="0" smtClean="0">
                <a:solidFill>
                  <a:schemeClr val="accent1">
                    <a:lumMod val="50000"/>
                  </a:schemeClr>
                </a:solidFill>
                <a:latin typeface="Times New Roman" panose="02020603050405020304" pitchFamily="18" charset="0"/>
                <a:cs typeface="Times New Roman" panose="02020603050405020304" pitchFamily="18" charset="0"/>
              </a:rPr>
              <a:t> </a:t>
            </a:r>
            <a:endParaRPr lang="ru-RU" b="1" dirty="0"/>
          </a:p>
        </p:txBody>
      </p:sp>
      <p:sp>
        <p:nvSpPr>
          <p:cNvPr id="3" name="Объект 2"/>
          <p:cNvSpPr>
            <a:spLocks noGrp="1"/>
          </p:cNvSpPr>
          <p:nvPr>
            <p:ph sz="quarter" idx="13"/>
          </p:nvPr>
        </p:nvSpPr>
        <p:spPr>
          <a:xfrm>
            <a:off x="1043608" y="2420888"/>
            <a:ext cx="3418664" cy="3889608"/>
          </a:xfrm>
        </p:spPr>
        <p:txBody>
          <a:bodyPr>
            <a:normAutofit fontScale="77500" lnSpcReduction="20000"/>
          </a:bodyPr>
          <a:lstStyle/>
          <a:p>
            <a:r>
              <a:rPr lang="ru-RU" sz="2600" b="1" dirty="0" smtClean="0">
                <a:solidFill>
                  <a:schemeClr val="accent1">
                    <a:lumMod val="50000"/>
                  </a:schemeClr>
                </a:solidFill>
                <a:latin typeface="Times New Roman" panose="02020603050405020304" pitchFamily="18" charset="0"/>
                <a:cs typeface="Times New Roman" panose="02020603050405020304" pitchFamily="18" charset="0"/>
              </a:rPr>
              <a:t>Выращивают </a:t>
            </a:r>
            <a:r>
              <a:rPr lang="ru-RU" sz="2600" b="1" dirty="0">
                <a:solidFill>
                  <a:schemeClr val="accent1">
                    <a:lumMod val="50000"/>
                  </a:schemeClr>
                </a:solidFill>
                <a:latin typeface="Times New Roman" panose="02020603050405020304" pitchFamily="18" charset="0"/>
                <a:cs typeface="Times New Roman" panose="02020603050405020304" pitchFamily="18" charset="0"/>
              </a:rPr>
              <a:t>пшеницу (озимую), ячмень (яровой, озимый), рожь, овес (яровой), кукурузу (зерно, корм</a:t>
            </a:r>
            <a:r>
              <a:rPr lang="ru-RU" sz="26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2600" b="1" dirty="0">
                <a:solidFill>
                  <a:schemeClr val="accent1">
                    <a:lumMod val="50000"/>
                  </a:schemeClr>
                </a:solidFill>
                <a:latin typeface="Times New Roman" panose="02020603050405020304" pitchFamily="18" charset="0"/>
                <a:cs typeface="Times New Roman" panose="02020603050405020304" pitchFamily="18" charset="0"/>
              </a:rPr>
              <a:t>просо, горох, подсолнечник, сахарную свеклу, рапс, </a:t>
            </a:r>
            <a:r>
              <a:rPr lang="ru-RU" sz="26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2600" b="1" dirty="0">
                <a:solidFill>
                  <a:schemeClr val="accent1">
                    <a:lumMod val="50000"/>
                  </a:schemeClr>
                </a:solidFill>
                <a:latin typeface="Times New Roman" panose="02020603050405020304" pitchFamily="18" charset="0"/>
                <a:cs typeface="Times New Roman" panose="02020603050405020304" pitchFamily="18" charset="0"/>
              </a:rPr>
              <a:t>картофель, томаты, огурцы, сладкий перец, капусту, лук, столовую свеклу, морковь, фрукты, виноград, люцерну. </a:t>
            </a:r>
          </a:p>
          <a:p>
            <a:endParaRPr lang="ru-RU" dirty="0"/>
          </a:p>
        </p:txBody>
      </p:sp>
      <p:pic>
        <p:nvPicPr>
          <p:cNvPr id="1331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644008" y="1484784"/>
            <a:ext cx="3671391"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734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3728" y="116632"/>
            <a:ext cx="6336704" cy="1728192"/>
          </a:xfrm>
        </p:spPr>
        <p:txBody>
          <a:bodyPr>
            <a:normAutofit/>
          </a:bodyPr>
          <a:lstStyle/>
          <a:p>
            <a:pPr marL="68580" indent="0" algn="ctr"/>
            <a:r>
              <a:rPr lang="ru-RU" sz="2200" dirty="0" smtClean="0">
                <a:solidFill>
                  <a:srgbClr val="C00000"/>
                </a:solidFill>
              </a:rPr>
              <a:t/>
            </a:r>
            <a:br>
              <a:rPr lang="ru-RU" sz="2200" dirty="0" smtClean="0">
                <a:solidFill>
                  <a:srgbClr val="C00000"/>
                </a:solidFill>
              </a:rPr>
            </a:br>
            <a:r>
              <a:rPr lang="ru-RU" sz="2700" b="1" dirty="0" smtClean="0">
                <a:solidFill>
                  <a:srgbClr val="C00000"/>
                </a:solidFill>
              </a:rPr>
              <a:t>Определение морфологических </a:t>
            </a:r>
            <a:r>
              <a:rPr lang="ru-RU" sz="2700" b="1" dirty="0">
                <a:solidFill>
                  <a:srgbClr val="C00000"/>
                </a:solidFill>
              </a:rPr>
              <a:t/>
            </a:r>
            <a:br>
              <a:rPr lang="ru-RU" sz="2700" b="1" dirty="0">
                <a:solidFill>
                  <a:srgbClr val="C00000"/>
                </a:solidFill>
              </a:rPr>
            </a:br>
            <a:r>
              <a:rPr lang="ru-RU" sz="2700" b="1" dirty="0">
                <a:solidFill>
                  <a:srgbClr val="C00000"/>
                </a:solidFill>
              </a:rPr>
              <a:t> </a:t>
            </a:r>
            <a:r>
              <a:rPr lang="ru-RU" sz="2700" b="1" dirty="0" smtClean="0">
                <a:solidFill>
                  <a:srgbClr val="C00000"/>
                </a:solidFill>
              </a:rPr>
              <a:t>признаков  почвы</a:t>
            </a:r>
            <a:endParaRPr lang="ru-RU" sz="2700" b="1" dirty="0">
              <a:solidFill>
                <a:srgbClr val="0070C0"/>
              </a:solidFill>
            </a:endParaRPr>
          </a:p>
        </p:txBody>
      </p:sp>
      <p:sp>
        <p:nvSpPr>
          <p:cNvPr id="3" name="Объект 2"/>
          <p:cNvSpPr>
            <a:spLocks noGrp="1"/>
          </p:cNvSpPr>
          <p:nvPr>
            <p:ph idx="1"/>
          </p:nvPr>
        </p:nvSpPr>
        <p:spPr>
          <a:xfrm>
            <a:off x="2627784" y="2420888"/>
            <a:ext cx="4968552" cy="3672408"/>
          </a:xfrm>
        </p:spPr>
        <p:txBody>
          <a:bodyPr/>
          <a:lstStyle/>
          <a:p>
            <a:pPr marL="68580" indent="0">
              <a:buNone/>
            </a:pPr>
            <a:endParaRPr lang="ru-RU" dirty="0">
              <a:solidFill>
                <a:srgbClr val="C0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2006842"/>
            <a:ext cx="5510761" cy="4133071"/>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7" name="Picture 2" descr="C:\Users\география\Desktop\30B128B6-EA25-4A58-8D87-CE958803EA2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7" b="15555"/>
          <a:stretch/>
        </p:blipFill>
        <p:spPr bwMode="auto">
          <a:xfrm>
            <a:off x="467544" y="352230"/>
            <a:ext cx="1296144" cy="141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2677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352</TotalTime>
  <Words>1163</Words>
  <Application>Microsoft Office PowerPoint</Application>
  <PresentationFormat>Экран (4:3)</PresentationFormat>
  <Paragraphs>52</Paragraphs>
  <Slides>22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Остин</vt:lpstr>
      <vt:lpstr>Презентация исследовательской работы   «Сравнительный анализ почв  и их роль в повышении урожайности сельскохозяйственных культур»</vt:lpstr>
      <vt:lpstr>Презентация PowerPoint</vt:lpstr>
      <vt:lpstr>Презентация PowerPoint</vt:lpstr>
      <vt:lpstr>Презентация PowerPoint</vt:lpstr>
      <vt:lpstr>Агроклиматические условия ЧР</vt:lpstr>
      <vt:lpstr>Агроклиматические условия ЧР</vt:lpstr>
      <vt:lpstr>Агроклиматические условия Грозненского района ЧР</vt:lpstr>
      <vt:lpstr>Растениеводство ЧР </vt:lpstr>
      <vt:lpstr> Определение морфологических   признаков  почвы</vt:lpstr>
      <vt:lpstr>К морфологическим признакам почвы относятся</vt:lpstr>
      <vt:lpstr>Определение  механического состава почвы</vt:lpstr>
      <vt:lpstr>Определение плотности и кислотности почвы</vt:lpstr>
      <vt:lpstr>Сравнительный анализ почв</vt:lpstr>
      <vt:lpstr>Выращивание сельскохозяйственных культур  в селе Нагорном</vt:lpstr>
      <vt:lpstr>   Результат: картофель , овощные культуры лучше растут на черноземе, но могут расти и на других почвах, если правильно удобрять. </vt:lpstr>
      <vt:lpstr>     Как улучшить грунт</vt:lpstr>
      <vt:lpstr>Как «воюют» с глинистой почвой </vt:lpstr>
      <vt:lpstr>Способы повысить плодородность почвы </vt:lpstr>
      <vt:lpstr>Способы повысить плодородность почвы </vt:lpstr>
      <vt:lpstr>Способы повысить плодородность почвы </vt:lpstr>
      <vt:lpstr>Рекомендации:</vt:lpstr>
      <vt:lpstr>Заключение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Исследовательская работа на тему «Сравнительный анализ почв села Нагорное Г</dc:title>
  <dc:creator>роза</dc:creator>
  <cp:lastModifiedBy>география</cp:lastModifiedBy>
  <cp:revision>34</cp:revision>
  <dcterms:created xsi:type="dcterms:W3CDTF">2017-10-08T12:31:57Z</dcterms:created>
  <dcterms:modified xsi:type="dcterms:W3CDTF">2017-10-12T15:41:39Z</dcterms:modified>
</cp:coreProperties>
</file>